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rPr sz="1100">
                <a:solidFill>
                  <a:srgbClr val="6B7280"/>
                </a:solidFill>
              </a:rPr>
              <a:t>ARR USD M · plan vs actual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Plan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Q1 25</c:v>
                </c:pt>
                <c:pt idx="1">
                  <c:v>Q2 25</c:v>
                </c:pt>
                <c:pt idx="2">
                  <c:v>Q3 25</c:v>
                </c:pt>
                <c:pt idx="3">
                  <c:v>Q4 25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5.2</c:v>
                </c:pt>
                <c:pt idx="1">
                  <c:v>6.0</c:v>
                </c:pt>
                <c:pt idx="2">
                  <c:v>7.0</c:v>
                </c:pt>
                <c:pt idx="3">
                  <c:v>8.0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Actual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Q1 25</c:v>
                </c:pt>
                <c:pt idx="1">
                  <c:v>Q2 25</c:v>
                </c:pt>
                <c:pt idx="2">
                  <c:v>Q3 25</c:v>
                </c:pt>
                <c:pt idx="3">
                  <c:v>Q4 25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5.3</c:v>
                </c:pt>
                <c:pt idx="1">
                  <c:v>6.1</c:v>
                </c:pt>
                <c:pt idx="2">
                  <c:v>7.2</c:v>
                </c:pt>
                <c:pt idx="3">
                  <c:v>8.4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Cash balance proyectado 18M (USD)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Saldo proyectado USD</c:v>
                </c:pt>
              </c:strCache>
            </c:strRef>
          </c:tx>
          <c:marker>
            <c:symbol val="none"/>
          </c:marker>
          <c:cat>
            <c:strRef>
              <c:f>Sheet1!$A$2:$A$19</c:f>
              <c:strCache>
                <c:ptCount val="18"/>
                <c:pt idx="0">
                  <c:v>M1</c:v>
                </c:pt>
                <c:pt idx="1">
                  <c:v>M2</c:v>
                </c:pt>
                <c:pt idx="2">
                  <c:v>M3</c:v>
                </c:pt>
                <c:pt idx="3">
                  <c:v>M4</c:v>
                </c:pt>
                <c:pt idx="4">
                  <c:v>M5</c:v>
                </c:pt>
                <c:pt idx="5">
                  <c:v>M6</c:v>
                </c:pt>
                <c:pt idx="6">
                  <c:v>M7</c:v>
                </c:pt>
                <c:pt idx="7">
                  <c:v>M8</c:v>
                </c:pt>
                <c:pt idx="8">
                  <c:v>M9</c:v>
                </c:pt>
                <c:pt idx="9">
                  <c:v>M10</c:v>
                </c:pt>
                <c:pt idx="10">
                  <c:v>M11</c:v>
                </c:pt>
                <c:pt idx="11">
                  <c:v>M12</c:v>
                </c:pt>
                <c:pt idx="12">
                  <c:v>M13</c:v>
                </c:pt>
                <c:pt idx="13">
                  <c:v>M14</c:v>
                </c:pt>
                <c:pt idx="14">
                  <c:v>M15</c:v>
                </c:pt>
                <c:pt idx="15">
                  <c:v>M16</c:v>
                </c:pt>
                <c:pt idx="16">
                  <c:v>M17</c:v>
                </c:pt>
                <c:pt idx="17">
                  <c:v>M18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11400000</c:v>
                </c:pt>
                <c:pt idx="1">
                  <c:v>10800000</c:v>
                </c:pt>
                <c:pt idx="2">
                  <c:v>10200000</c:v>
                </c:pt>
                <c:pt idx="3">
                  <c:v>9600000</c:v>
                </c:pt>
                <c:pt idx="4">
                  <c:v>9000000</c:v>
                </c:pt>
                <c:pt idx="5">
                  <c:v>8400000</c:v>
                </c:pt>
                <c:pt idx="6">
                  <c:v>7800000</c:v>
                </c:pt>
                <c:pt idx="7">
                  <c:v>7200000</c:v>
                </c:pt>
                <c:pt idx="8">
                  <c:v>6600000</c:v>
                </c:pt>
                <c:pt idx="9">
                  <c:v>6000000</c:v>
                </c:pt>
                <c:pt idx="10">
                  <c:v>5400000</c:v>
                </c:pt>
                <c:pt idx="11">
                  <c:v>4800000</c:v>
                </c:pt>
                <c:pt idx="12">
                  <c:v>4200000</c:v>
                </c:pt>
                <c:pt idx="13">
                  <c:v>3600000</c:v>
                </c:pt>
                <c:pt idx="14">
                  <c:v>3000000</c:v>
                </c:pt>
                <c:pt idx="15">
                  <c:v>2400000</c:v>
                </c:pt>
                <c:pt idx="16">
                  <c:v>1800000</c:v>
                </c:pt>
                <c:pt idx="17">
                  <c:v>1200000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1B4486"/>
                </a:solidFill>
                <a:latin typeface="Consolas"/>
              </a:rPr>
              <a:t>BOARD UPDATE · Q4 2025 · CFOˣ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280160"/>
            <a:ext cx="1097280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4800" b="1" i="0">
                <a:solidFill>
                  <a:srgbClr val="1B4486"/>
                </a:solidFill>
                <a:latin typeface="Georgia"/>
              </a:rPr>
              <a:t>Board deck Q4 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9260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800" b="0" i="1">
                <a:solidFill>
                  <a:srgbClr val="6B7280"/>
                </a:solidFill>
                <a:latin typeface="Georgia"/>
              </a:rPr>
              <a:t>SaaS B2B · LATAM · revisión trimestral · destilado del caso № 23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3840480"/>
            <a:ext cx="5029200" cy="210312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31520" y="3840480"/>
            <a:ext cx="54864" cy="2103120"/>
          </a:xfrm>
          <a:prstGeom prst="rect">
            <a:avLst/>
          </a:prstGeom>
          <a:solidFill>
            <a:srgbClr val="C04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4023360"/>
            <a:ext cx="43891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1B4486"/>
                </a:solidFill>
                <a:latin typeface="Consolas"/>
              </a:rPr>
              <a:t>DECISIÓN DOCUMENTADA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4389120"/>
            <a:ext cx="438912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6400" b="1" i="0">
                <a:solidFill>
                  <a:srgbClr val="0F172A"/>
                </a:solidFill>
                <a:latin typeface="Georgia"/>
              </a:rPr>
              <a:t>12 →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5303520"/>
            <a:ext cx="438912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0" i="0">
                <a:solidFill>
                  <a:srgbClr val="6B7280"/>
                </a:solidFill>
                <a:latin typeface="Arial"/>
              </a:rPr>
              <a:t>Slides en el deck mensual antes y después de aplicar el framework. Mismo contenido decisional, 42% menos ruido.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80" y="3840480"/>
            <a:ext cx="5486400" cy="2103120"/>
          </a:xfrm>
          <a:prstGeom prst="rect">
            <a:avLst/>
          </a:prstGeom>
          <a:solidFill>
            <a:srgbClr val="1B44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26480" y="3840480"/>
            <a:ext cx="54864" cy="2103120"/>
          </a:xfrm>
          <a:prstGeom prst="rect">
            <a:avLst/>
          </a:prstGeom>
          <a:solidFill>
            <a:srgbClr val="C04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92240" y="4023360"/>
            <a:ext cx="49377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  <a:latin typeface="Consolas"/>
              </a:rPr>
              <a:t>CASO FUENTE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4389120"/>
            <a:ext cx="493776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Georgia"/>
              </a:rPr>
              <a:t>№ 23 · SaaS B2B LATAM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4937760"/>
            <a:ext cx="49377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0">
                <a:solidFill>
                  <a:srgbClr val="CCCCCC"/>
                </a:solidFill>
                <a:latin typeface="Consolas"/>
              </a:rPr>
              <a:t>$8M ARR · 60% YoY · operación México + 3 países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5303520"/>
            <a:ext cx="493776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Arial"/>
              </a:rPr>
              <a:t>Reemplazó deck de 12 slides amorfas con framework de 7 disciplinadas. Board engagement subió, revisiones tardías cayeron.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800" b="0" i="0">
                <a:solidFill>
                  <a:srgbClr val="6B7280"/>
                </a:solidFill>
                <a:latin typeface="Consolas"/>
              </a:rPr>
              <a:t>cfoexponencial.com · El Equipo CFOˣ · v2.0 · Mayo 2026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0" y="6446520"/>
            <a:ext cx="1371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Consolas"/>
              </a:rPr>
              <a:t>01 / 07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1828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800" b="1" i="0">
                <a:solidFill>
                  <a:srgbClr val="1B4486"/>
                </a:solidFill>
                <a:latin typeface="Georgia"/>
              </a:rPr>
              <a:t>CFOˣ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274320"/>
            <a:ext cx="4114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 i="0">
                <a:solidFill>
                  <a:srgbClr val="6B7280"/>
                </a:solidFill>
                <a:latin typeface="Consolas"/>
              </a:rPr>
              <a:t>BOARD DECK · LATAM SAAS · CASO № 23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77724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005840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1B4486"/>
                </a:solidFill>
                <a:latin typeface="Consolas"/>
              </a:rPr>
              <a:t>EXECUTIVE SUMMARY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0F172A"/>
                </a:solidFill>
                <a:latin typeface="Georgia"/>
              </a:rPr>
              <a:t>Q4 vs plan: revenue dentro de rango, runway sólido, una decisión pendiente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560320"/>
            <a:ext cx="3657600" cy="228600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2560320"/>
            <a:ext cx="54864" cy="2286000"/>
          </a:xfrm>
          <a:prstGeom prst="rect">
            <a:avLst/>
          </a:prstGeom>
          <a:solidFill>
            <a:srgbClr val="C04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274320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6B7280"/>
                </a:solidFill>
                <a:latin typeface="Consolas"/>
              </a:rPr>
              <a:t>ARR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3063240"/>
            <a:ext cx="36576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3600" b="1" i="0">
                <a:solidFill>
                  <a:srgbClr val="0F172A"/>
                </a:solidFill>
                <a:latin typeface="Georgia"/>
              </a:rPr>
              <a:t>$8.4M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93192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 i="0">
                <a:solidFill>
                  <a:srgbClr val="1B4486"/>
                </a:solidFill>
                <a:latin typeface="Consolas"/>
              </a:rPr>
              <a:t>+5% vs plan · +60% YoY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4251960"/>
            <a:ext cx="36576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0">
                <a:solidFill>
                  <a:srgbClr val="6B7280"/>
                </a:solidFill>
                <a:latin typeface="Arial"/>
              </a:rPr>
              <a:t>Línea base SaaS — crecimiento sano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89120" y="2560320"/>
            <a:ext cx="3657600" cy="228600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389120" y="2560320"/>
            <a:ext cx="54864" cy="2286000"/>
          </a:xfrm>
          <a:prstGeom prst="rect">
            <a:avLst/>
          </a:prstGeom>
          <a:solidFill>
            <a:srgbClr val="C04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663440" y="274320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6B7280"/>
                </a:solidFill>
                <a:latin typeface="Consolas"/>
              </a:rPr>
              <a:t>RUNWAY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3063240"/>
            <a:ext cx="36576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3600" b="1" i="0">
                <a:solidFill>
                  <a:srgbClr val="0F172A"/>
                </a:solidFill>
                <a:latin typeface="Georgia"/>
              </a:rPr>
              <a:t>18 meses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0" y="393192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 i="0">
                <a:solidFill>
                  <a:srgbClr val="1B4486"/>
                </a:solidFill>
                <a:latin typeface="Consolas"/>
              </a:rPr>
              <a:t>vs 14 plan · línea de crédito sin uso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3440" y="4251960"/>
            <a:ext cx="36576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0">
                <a:solidFill>
                  <a:srgbClr val="6B7280"/>
                </a:solidFill>
                <a:latin typeface="Arial"/>
              </a:rPr>
              <a:t>Sin necesidad de fundraise hasta H2 2026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229600" y="2560320"/>
            <a:ext cx="3657600" cy="228600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229600" y="2560320"/>
            <a:ext cx="54864" cy="2286000"/>
          </a:xfrm>
          <a:prstGeom prst="rect">
            <a:avLst/>
          </a:prstGeom>
          <a:solidFill>
            <a:srgbClr val="C04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503920" y="274320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6B7280"/>
                </a:solidFill>
                <a:latin typeface="Consolas"/>
              </a:rPr>
              <a:t>BURN MULTIPLE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503920" y="3063240"/>
            <a:ext cx="36576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3600" b="1" i="0">
                <a:solidFill>
                  <a:srgbClr val="0F172A"/>
                </a:solidFill>
                <a:latin typeface="Georgia"/>
              </a:rPr>
              <a:t>1.2x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03920" y="393192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 i="0">
                <a:solidFill>
                  <a:srgbClr val="1B4486"/>
                </a:solidFill>
                <a:latin typeface="Consolas"/>
              </a:rPr>
              <a:t>vs 1.5 plan · best in class &lt; 1.5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03920" y="4251960"/>
            <a:ext cx="36576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0">
                <a:solidFill>
                  <a:srgbClr val="6B7280"/>
                </a:solidFill>
                <a:latin typeface="Arial"/>
              </a:rPr>
              <a:t>Capital eficiencia mejorando trimestre a trimestre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530352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1B4486"/>
                </a:solidFill>
                <a:latin typeface="Consolas"/>
              </a:rPr>
              <a:t>HEADLINE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5669280"/>
            <a:ext cx="10972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0" i="1">
                <a:solidFill>
                  <a:srgbClr val="1F2937"/>
                </a:solidFill>
                <a:latin typeface="Georgia"/>
              </a:rPr>
              <a:t>Crecimiento sólido + capital eficiencia mejorando. La única decisión que requiere board: aprobar contratación de VP Sales LATAM (4 candidatos shortlisted).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800" b="0" i="0">
                <a:solidFill>
                  <a:srgbClr val="6B7280"/>
                </a:solidFill>
                <a:latin typeface="Consolas"/>
              </a:rPr>
              <a:t>cfoexponencial.com · El Equipo CFOˣ · v2.0 · Mayo 2026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515600" y="6446520"/>
            <a:ext cx="1371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Consolas"/>
              </a:rPr>
              <a:t>02 / 07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1828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800" b="1" i="0">
                <a:solidFill>
                  <a:srgbClr val="1B4486"/>
                </a:solidFill>
                <a:latin typeface="Georgia"/>
              </a:rPr>
              <a:t>CFOˣ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274320"/>
            <a:ext cx="4114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 i="0">
                <a:solidFill>
                  <a:srgbClr val="6B7280"/>
                </a:solidFill>
                <a:latin typeface="Consolas"/>
              </a:rPr>
              <a:t>BOARD DECK · LATAM SAAS · CASO № 23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77724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005840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1B4486"/>
                </a:solidFill>
                <a:latin typeface="Consolas"/>
              </a:rPr>
              <a:t>REVENUE PERFORMANCE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600" b="1" i="0">
                <a:solidFill>
                  <a:srgbClr val="0F172A"/>
                </a:solidFill>
                <a:latin typeface="Georgia"/>
              </a:rPr>
              <a:t>ARR + new logos + churn rate</a:t>
            </a:r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548640" y="2286000"/>
          <a:ext cx="64008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498079" y="2286000"/>
            <a:ext cx="4114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1B4486"/>
                </a:solidFill>
                <a:latin typeface="Consolas"/>
              </a:rPr>
              <a:t>VARIANCE COMMENTARY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98079" y="2834640"/>
            <a:ext cx="41148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200" b="1" i="0">
                <a:solidFill>
                  <a:srgbClr val="1B4486"/>
                </a:solidFill>
                <a:latin typeface="Georgia"/>
              </a:rPr>
              <a:t>+$0.4M ARR vs plan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98079" y="3154680"/>
            <a:ext cx="4114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0">
                <a:solidFill>
                  <a:srgbClr val="1F2937"/>
                </a:solidFill>
                <a:latin typeface="Arial"/>
              </a:rPr>
              <a:t>5 net-new logos en Q4 (vs 3 plan) — equipo de Sales LATAM cumplió.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98079" y="3840480"/>
            <a:ext cx="41148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200" b="1" i="0">
                <a:solidFill>
                  <a:srgbClr val="1B4486"/>
                </a:solidFill>
                <a:latin typeface="Georgia"/>
              </a:rPr>
              <a:t>Churn 4.8%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498079" y="4160520"/>
            <a:ext cx="4114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0">
                <a:solidFill>
                  <a:srgbClr val="1F2937"/>
                </a:solidFill>
                <a:latin typeface="Arial"/>
              </a:rPr>
              <a:t>vs 5.5% plan. Customer Success team de Q3 está pagando.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98079" y="4846320"/>
            <a:ext cx="41148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200" b="1" i="0">
                <a:solidFill>
                  <a:srgbClr val="1B4486"/>
                </a:solidFill>
                <a:latin typeface="Georgia"/>
              </a:rPr>
              <a:t>ACV promedio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98079" y="5166360"/>
            <a:ext cx="4114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0">
                <a:solidFill>
                  <a:srgbClr val="1F2937"/>
                </a:solidFill>
                <a:latin typeface="Arial"/>
              </a:rPr>
              <a:t>$28K vs $26K plan. Up-market shift desde mid-market.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800" b="0" i="0">
                <a:solidFill>
                  <a:srgbClr val="6B7280"/>
                </a:solidFill>
                <a:latin typeface="Consolas"/>
              </a:rPr>
              <a:t>cfoexponencial.com · El Equipo CFOˣ · v2.0 · Mayo 2026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0" y="6446520"/>
            <a:ext cx="1371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Consolas"/>
              </a:rPr>
              <a:t>03 / 07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1828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800" b="1" i="0">
                <a:solidFill>
                  <a:srgbClr val="1B4486"/>
                </a:solidFill>
                <a:latin typeface="Georgia"/>
              </a:rPr>
              <a:t>CFOˣ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274320"/>
            <a:ext cx="4114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 i="0">
                <a:solidFill>
                  <a:srgbClr val="6B7280"/>
                </a:solidFill>
                <a:latin typeface="Consolas"/>
              </a:rPr>
              <a:t>BOARD DECK · LATAM SAAS · CASO № 23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77724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005840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1B4486"/>
                </a:solidFill>
                <a:latin typeface="Consolas"/>
              </a:rPr>
              <a:t>CASH &amp; RUNWAY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600" b="1" i="0">
                <a:solidFill>
                  <a:srgbClr val="0F172A"/>
                </a:solidFill>
                <a:latin typeface="Georgia"/>
              </a:rPr>
              <a:t>Saldo + flujo neto + runway calculado</a:t>
            </a:r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548640" y="228600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412480" y="2286000"/>
            <a:ext cx="32918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1B4486"/>
                </a:solidFill>
                <a:latin typeface="Consolas"/>
              </a:rPr>
              <a:t>CALLOUTS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80" y="2743200"/>
            <a:ext cx="32918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 i="0">
                <a:solidFill>
                  <a:srgbClr val="1B4486"/>
                </a:solidFill>
                <a:latin typeface="Georgia"/>
              </a:rPr>
              <a:t>$12M USD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12480" y="3108960"/>
            <a:ext cx="32918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0">
                <a:solidFill>
                  <a:srgbClr val="6B7280"/>
                </a:solidFill>
                <a:latin typeface="Arial"/>
              </a:rPr>
              <a:t>Saldo bancario actual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412480" y="3520440"/>
            <a:ext cx="32918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 i="0">
                <a:solidFill>
                  <a:srgbClr val="1B4486"/>
                </a:solidFill>
                <a:latin typeface="Georgia"/>
              </a:rPr>
              <a:t>$600K/mes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12480" y="3886200"/>
            <a:ext cx="32918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0">
                <a:solidFill>
                  <a:srgbClr val="6B7280"/>
                </a:solidFill>
                <a:latin typeface="Arial"/>
              </a:rPr>
              <a:t>Burn neto promedio Q4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12480" y="4297680"/>
            <a:ext cx="32918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 i="0">
                <a:solidFill>
                  <a:srgbClr val="1B4486"/>
                </a:solidFill>
                <a:latin typeface="Georgia"/>
              </a:rPr>
              <a:t>18 meses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12480" y="4663440"/>
            <a:ext cx="32918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0">
                <a:solidFill>
                  <a:srgbClr val="6B7280"/>
                </a:solidFill>
                <a:latin typeface="Arial"/>
              </a:rPr>
              <a:t>Runway calculado al ritmo actual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5074920"/>
            <a:ext cx="32918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 i="0">
                <a:solidFill>
                  <a:srgbClr val="1B4486"/>
                </a:solidFill>
                <a:latin typeface="Georgia"/>
              </a:rPr>
              <a:t>$3M sin uso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12480" y="5440680"/>
            <a:ext cx="32918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0">
                <a:solidFill>
                  <a:srgbClr val="6B7280"/>
                </a:solidFill>
                <a:latin typeface="Arial"/>
              </a:rPr>
              <a:t>Línea de crédito disponible (extiende 5 meses)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800" b="0" i="0">
                <a:solidFill>
                  <a:srgbClr val="6B7280"/>
                </a:solidFill>
                <a:latin typeface="Consolas"/>
              </a:rPr>
              <a:t>cfoexponencial.com · El Equipo CFOˣ · v2.0 · Mayo 2026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0" y="6446520"/>
            <a:ext cx="1371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Consolas"/>
              </a:rPr>
              <a:t>04 / 07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1828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800" b="1" i="0">
                <a:solidFill>
                  <a:srgbClr val="1B4486"/>
                </a:solidFill>
                <a:latin typeface="Georgia"/>
              </a:rPr>
              <a:t>CFOˣ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274320"/>
            <a:ext cx="4114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 i="0">
                <a:solidFill>
                  <a:srgbClr val="6B7280"/>
                </a:solidFill>
                <a:latin typeface="Consolas"/>
              </a:rPr>
              <a:t>BOARD DECK · LATAM SAAS · CASO № 23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77724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005840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1B4486"/>
                </a:solidFill>
                <a:latin typeface="Consolas"/>
              </a:rPr>
              <a:t>RIESGOS Y DECISIONES DOCUMENTADAS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400" b="1" i="0">
                <a:solidFill>
                  <a:srgbClr val="0F172A"/>
                </a:solidFill>
                <a:latin typeface="Georgia"/>
              </a:rPr>
              <a:t>Tres riesgos materiales · qué se decidió el trimestre pasado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377440"/>
            <a:ext cx="11064240" cy="123444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2377440"/>
            <a:ext cx="54864" cy="1234440"/>
          </a:xfrm>
          <a:prstGeom prst="rect">
            <a:avLst/>
          </a:prstGeom>
          <a:solidFill>
            <a:srgbClr val="B89B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246888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B89B5E"/>
                </a:solidFill>
                <a:latin typeface="Consolas"/>
              </a:rPr>
              <a:t>RIESGO 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743200"/>
            <a:ext cx="3200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 i="0">
                <a:solidFill>
                  <a:srgbClr val="0F172A"/>
                </a:solidFill>
                <a:latin typeface="Georgia"/>
              </a:rPr>
              <a:t>Concentración cliente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800" y="2468880"/>
            <a:ext cx="45720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0" i="0">
                <a:solidFill>
                  <a:srgbClr val="1F2937"/>
                </a:solidFill>
                <a:latin typeface="Arial"/>
              </a:rPr>
              <a:t>Top 3 clientes = 38% del ARR. Si uno se va, runway cae ~6 meses.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0" y="3017520"/>
            <a:ext cx="45720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1">
                <a:solidFill>
                  <a:srgbClr val="C04A2E"/>
                </a:solidFill>
                <a:latin typeface="Arial"/>
              </a:rPr>
              <a:t>Decisión: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37760" y="3017520"/>
            <a:ext cx="6400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1">
                <a:solidFill>
                  <a:srgbClr val="1F2937"/>
                </a:solidFill>
                <a:latin typeface="Arial"/>
              </a:rPr>
              <a:t>Decisión Q3: contratación de VP CS para diversificar. En progreso.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3749039"/>
            <a:ext cx="11064240" cy="123444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" y="3749039"/>
            <a:ext cx="54864" cy="1234440"/>
          </a:xfrm>
          <a:prstGeom prst="rect">
            <a:avLst/>
          </a:prstGeom>
          <a:solidFill>
            <a:srgbClr val="B89B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3840479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B89B5E"/>
                </a:solidFill>
                <a:latin typeface="Consolas"/>
              </a:rPr>
              <a:t>RIESGO 02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4114799"/>
            <a:ext cx="3200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 i="0">
                <a:solidFill>
                  <a:srgbClr val="0F172A"/>
                </a:solidFill>
                <a:latin typeface="Georgia"/>
              </a:rPr>
              <a:t>FX MXN/USD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14800" y="3840479"/>
            <a:ext cx="45720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0" i="0">
                <a:solidFill>
                  <a:srgbClr val="1F2937"/>
                </a:solidFill>
                <a:latin typeface="Arial"/>
              </a:rPr>
              <a:t>Revenue USD, 60% costos MXN. Si peso se fortalece a 16, margin cae 4 pts.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14800" y="4389119"/>
            <a:ext cx="45720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1">
                <a:solidFill>
                  <a:srgbClr val="C04A2E"/>
                </a:solidFill>
                <a:latin typeface="Arial"/>
              </a:rPr>
              <a:t>Decisión: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37760" y="4389119"/>
            <a:ext cx="6400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1">
                <a:solidFill>
                  <a:srgbClr val="1F2937"/>
                </a:solidFill>
                <a:latin typeface="Arial"/>
              </a:rPr>
              <a:t>Hedge ratio 65% via forwards. Política re-evaluada en Q4 (caso № 14).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5120640"/>
            <a:ext cx="11064240" cy="123444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548640" y="5120640"/>
            <a:ext cx="54864" cy="1234440"/>
          </a:xfrm>
          <a:prstGeom prst="rect">
            <a:avLst/>
          </a:prstGeom>
          <a:solidFill>
            <a:srgbClr val="B89B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31520" y="521208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B89B5E"/>
                </a:solidFill>
                <a:latin typeface="Consolas"/>
              </a:rPr>
              <a:t>RIESGO 03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5486400"/>
            <a:ext cx="3200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 i="0">
                <a:solidFill>
                  <a:srgbClr val="0F172A"/>
                </a:solidFill>
                <a:latin typeface="Georgia"/>
              </a:rPr>
              <a:t>Talento Sales LATAM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14800" y="5212080"/>
            <a:ext cx="45720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0" i="0">
                <a:solidFill>
                  <a:srgbClr val="1F2937"/>
                </a:solidFill>
                <a:latin typeface="Arial"/>
              </a:rPr>
              <a:t>Sales Lead actual cubre 4 países. Burnout signals visibles.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14800" y="5760720"/>
            <a:ext cx="45720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1">
                <a:solidFill>
                  <a:srgbClr val="C04A2E"/>
                </a:solidFill>
                <a:latin typeface="Arial"/>
              </a:rPr>
              <a:t>Decisión: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37760" y="5760720"/>
            <a:ext cx="6400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1">
                <a:solidFill>
                  <a:srgbClr val="1F2937"/>
                </a:solidFill>
                <a:latin typeface="Arial"/>
              </a:rPr>
              <a:t>Decisión Q4 (pendiente board): contratar VP Sales LATAM. 4 candidatos.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800" b="0" i="0">
                <a:solidFill>
                  <a:srgbClr val="6B7280"/>
                </a:solidFill>
                <a:latin typeface="Consolas"/>
              </a:rPr>
              <a:t>cfoexponencial.com · El Equipo CFOˣ · v2.0 · Mayo 2026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515600" y="6446520"/>
            <a:ext cx="1371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Consolas"/>
              </a:rPr>
              <a:t>05 / 07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1828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800" b="1" i="0">
                <a:solidFill>
                  <a:srgbClr val="1B4486"/>
                </a:solidFill>
                <a:latin typeface="Georgia"/>
              </a:rPr>
              <a:t>CFOˣ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274320"/>
            <a:ext cx="4114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 i="0">
                <a:solidFill>
                  <a:srgbClr val="6B7280"/>
                </a:solidFill>
                <a:latin typeface="Consolas"/>
              </a:rPr>
              <a:t>BOARD DECK · LATAM SAAS · CASO № 23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77724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005840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1B4486"/>
                </a:solidFill>
                <a:latin typeface="Consolas"/>
              </a:rPr>
              <a:t>ASKS DEL BOARD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600" b="1" i="0">
                <a:solidFill>
                  <a:srgbClr val="0F172A"/>
                </a:solidFill>
                <a:latin typeface="Georgia"/>
              </a:rPr>
              <a:t>Qué necesitamos aprobado, no FYI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468880"/>
            <a:ext cx="54864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3200" b="1" i="0">
                <a:solidFill>
                  <a:srgbClr val="1B4486"/>
                </a:solidFill>
                <a:latin typeface="Georgia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80160" y="2468880"/>
            <a:ext cx="6400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800" b="1" i="0">
                <a:solidFill>
                  <a:srgbClr val="0F172A"/>
                </a:solidFill>
                <a:latin typeface="Georgia"/>
              </a:rPr>
              <a:t>Contratación VP Sales LATAM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80160" y="2834640"/>
            <a:ext cx="6400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0" i="0">
                <a:solidFill>
                  <a:srgbClr val="1F2937"/>
                </a:solidFill>
                <a:latin typeface="Arial"/>
              </a:rPr>
              <a:t>Salary band $180-220K USD + 0.4% equity. 4 candidatos shortlisted.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229600" y="2651760"/>
            <a:ext cx="3291840" cy="640080"/>
          </a:xfrm>
          <a:prstGeom prst="rect">
            <a:avLst/>
          </a:prstGeom>
          <a:solidFill>
            <a:srgbClr val="FAF8F4"/>
          </a:solidFill>
          <a:ln w="6350">
            <a:solidFill>
              <a:srgbClr val="B89B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321040" y="2697480"/>
            <a:ext cx="310896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100" b="1" i="0">
                <a:solidFill>
                  <a:srgbClr val="5C4824"/>
                </a:solidFill>
                <a:latin typeface="Consolas"/>
              </a:rPr>
              <a:t>Decisión necesaria: HOY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3566160"/>
            <a:ext cx="54864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3200" b="1" i="0">
                <a:solidFill>
                  <a:srgbClr val="1B4486"/>
                </a:solidFill>
                <a:latin typeface="Georgia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80160" y="3566160"/>
            <a:ext cx="6400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800" b="1" i="0">
                <a:solidFill>
                  <a:srgbClr val="0F172A"/>
                </a:solidFill>
                <a:latin typeface="Georgia"/>
              </a:rPr>
              <a:t>Renegociación línea de crédito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0160" y="3931920"/>
            <a:ext cx="6400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0" i="0">
                <a:solidFill>
                  <a:srgbClr val="1F2937"/>
                </a:solidFill>
                <a:latin typeface="Arial"/>
              </a:rPr>
              <a:t>Term sheet con BBVA: extender a $5M (de $3M), rate -50pb. Valid 30 días.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229600" y="3749040"/>
            <a:ext cx="3291840" cy="640080"/>
          </a:xfrm>
          <a:prstGeom prst="rect">
            <a:avLst/>
          </a:prstGeom>
          <a:solidFill>
            <a:srgbClr val="FAF8F4"/>
          </a:solidFill>
          <a:ln w="6350">
            <a:solidFill>
              <a:srgbClr val="B89B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321040" y="3794760"/>
            <a:ext cx="310896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100" b="1" i="0">
                <a:solidFill>
                  <a:srgbClr val="5C4824"/>
                </a:solidFill>
                <a:latin typeface="Consolas"/>
              </a:rPr>
              <a:t>Decisión necesaria: este mes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663440"/>
            <a:ext cx="54864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3200" b="1" i="0">
                <a:solidFill>
                  <a:srgbClr val="1B4486"/>
                </a:solidFill>
                <a:latin typeface="Georgia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4663440"/>
            <a:ext cx="6400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800" b="1" i="0">
                <a:solidFill>
                  <a:srgbClr val="0F172A"/>
                </a:solidFill>
                <a:latin typeface="Georgia"/>
              </a:rPr>
              <a:t>Plan presupuestal 2026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0160" y="5029200"/>
            <a:ext cx="6400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0" i="0">
                <a:solidFill>
                  <a:srgbClr val="1F2937"/>
                </a:solidFill>
                <a:latin typeface="Arial"/>
              </a:rPr>
              <a:t>Draft preliminar attached (appendix). Board feedback antes de finalizar.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229600" y="4846320"/>
            <a:ext cx="3291840" cy="640080"/>
          </a:xfrm>
          <a:prstGeom prst="rect">
            <a:avLst/>
          </a:prstGeom>
          <a:solidFill>
            <a:srgbClr val="FAF8F4"/>
          </a:solidFill>
          <a:ln w="6350">
            <a:solidFill>
              <a:srgbClr val="B89B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321040" y="4892040"/>
            <a:ext cx="310896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100" b="1" i="0">
                <a:solidFill>
                  <a:srgbClr val="5C4824"/>
                </a:solidFill>
                <a:latin typeface="Consolas"/>
              </a:rPr>
              <a:t>Decisión necesaria: próximo board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800" b="0" i="0">
                <a:solidFill>
                  <a:srgbClr val="6B7280"/>
                </a:solidFill>
                <a:latin typeface="Consolas"/>
              </a:rPr>
              <a:t>cfoexponencial.com · El Equipo CFOˣ · v2.0 · Mayo 2026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515600" y="6446520"/>
            <a:ext cx="1371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Consolas"/>
              </a:rPr>
              <a:t>06 / 07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1828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800" b="1" i="0">
                <a:solidFill>
                  <a:srgbClr val="1B4486"/>
                </a:solidFill>
                <a:latin typeface="Georgia"/>
              </a:rPr>
              <a:t>CFOˣ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274320"/>
            <a:ext cx="4114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 i="0">
                <a:solidFill>
                  <a:srgbClr val="6B7280"/>
                </a:solidFill>
                <a:latin typeface="Consolas"/>
              </a:rPr>
              <a:t>BOARD DECK · LATAM SAAS · CASO № 23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77724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005840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1B4486"/>
                </a:solidFill>
                <a:latin typeface="Consolas"/>
              </a:rPr>
              <a:t>APPENDIX · METODOLOGÍA + SIGN-OFF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600" b="1" i="0">
                <a:solidFill>
                  <a:srgbClr val="0F172A"/>
                </a:solidFill>
                <a:latin typeface="Georgia"/>
              </a:rPr>
              <a:t>Cómo armar este deck en 90 minutos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377440"/>
            <a:ext cx="5303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1B4486"/>
                </a:solidFill>
                <a:latin typeface="Consolas"/>
              </a:rPr>
              <a:t>PRINCIPIOS · 7 SLIDES NO MÁS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834640"/>
            <a:ext cx="457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1B4486"/>
                </a:solidFill>
                <a:latin typeface="Consolas"/>
              </a:rPr>
              <a:t>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834640"/>
            <a:ext cx="48463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50" b="0" i="0">
                <a:solidFill>
                  <a:srgbClr val="1F2937"/>
                </a:solidFill>
                <a:latin typeface="Arial"/>
              </a:rPr>
              <a:t>Headline en slide 2 — no esperes a la 5.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3246120"/>
            <a:ext cx="457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1B4486"/>
                </a:solidFill>
                <a:latin typeface="Consolas"/>
              </a:rPr>
              <a:t>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246120"/>
            <a:ext cx="48463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50" b="0" i="0">
                <a:solidFill>
                  <a:srgbClr val="1F2937"/>
                </a:solidFill>
                <a:latin typeface="Arial"/>
              </a:rPr>
              <a:t>Cada KPI con narrativa · número solo no informa.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657600"/>
            <a:ext cx="457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1B4486"/>
                </a:solidFill>
                <a:latin typeface="Consolas"/>
              </a:rP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3657600"/>
            <a:ext cx="48463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50" b="0" i="0">
                <a:solidFill>
                  <a:srgbClr val="1F2937"/>
                </a:solidFill>
                <a:latin typeface="Arial"/>
              </a:rPr>
              <a:t>Riesgos siempre incluyen decisión documentada del trimestre anterior.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4069080"/>
            <a:ext cx="457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1B4486"/>
                </a:solidFill>
                <a:latin typeface="Consolas"/>
              </a:rPr>
              <a:t>04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069080"/>
            <a:ext cx="48463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50" b="0" i="0">
                <a:solidFill>
                  <a:srgbClr val="1F2937"/>
                </a:solidFill>
                <a:latin typeface="Arial"/>
              </a:rPr>
              <a:t>Asks tienen urgencia explícita · HOY · este mes · próximo board.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4480560"/>
            <a:ext cx="457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1B4486"/>
                </a:solidFill>
                <a:latin typeface="Consolas"/>
              </a:rPr>
              <a:t>05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" y="4480560"/>
            <a:ext cx="48463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50" b="0" i="0">
                <a:solidFill>
                  <a:srgbClr val="1F2937"/>
                </a:solidFill>
                <a:latin typeface="Arial"/>
              </a:rPr>
              <a:t>Sin slides de logo · sin slides de team · sin slides de history.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4892040"/>
            <a:ext cx="457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1B4486"/>
                </a:solidFill>
                <a:latin typeface="Consolas"/>
              </a:rPr>
              <a:t>06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4892040"/>
            <a:ext cx="48463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50" b="0" i="0">
                <a:solidFill>
                  <a:srgbClr val="1F2937"/>
                </a:solidFill>
                <a:latin typeface="Arial"/>
              </a:rPr>
              <a:t>Charts plan vs actual, no actual solo. Variance es la métrica.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5303520"/>
            <a:ext cx="457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1B4486"/>
                </a:solidFill>
                <a:latin typeface="Consolas"/>
              </a:rPr>
              <a:t>07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7280" y="5303520"/>
            <a:ext cx="48463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50" b="0" i="0">
                <a:solidFill>
                  <a:srgbClr val="1F2937"/>
                </a:solidFill>
                <a:latin typeface="Arial"/>
              </a:rPr>
              <a:t>Si necesitás 12 slides, falta jerarquía. Volvé al 7-slide brief.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0" y="2377440"/>
            <a:ext cx="5303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1" i="0">
                <a:solidFill>
                  <a:srgbClr val="1B4486"/>
                </a:solidFill>
                <a:latin typeface="Consolas"/>
              </a:rPr>
              <a:t>FIRMAS DEL DECK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0" y="2788920"/>
            <a:ext cx="5303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1">
                <a:solidFill>
                  <a:srgbClr val="6B7280"/>
                </a:solidFill>
                <a:latin typeface="Arial"/>
              </a:rPr>
              <a:t>Antes de ir al board, este deck debe estar firmado por: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800" y="3291840"/>
            <a:ext cx="2286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1" i="0">
                <a:solidFill>
                  <a:srgbClr val="0F172A"/>
                </a:solidFill>
                <a:latin typeface="Georgia"/>
              </a:rPr>
              <a:t>CFO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00800" y="3657600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 i="0">
                <a:solidFill>
                  <a:srgbClr val="6B7280"/>
                </a:solidFill>
                <a:latin typeface="Arial"/>
              </a:rPr>
              <a:t>Aprueba números + asks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0" y="3520440"/>
            <a:ext cx="3017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0">
                <a:solidFill>
                  <a:srgbClr val="6B7280"/>
                </a:solidFill>
                <a:latin typeface="Arial"/>
              </a:rPr>
              <a:t>_______________________  Fecha: ___________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00800" y="4023360"/>
            <a:ext cx="2286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1" i="0">
                <a:solidFill>
                  <a:srgbClr val="0F172A"/>
                </a:solidFill>
                <a:latin typeface="Georgia"/>
              </a:rPr>
              <a:t>CEO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00800" y="4389120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 i="0">
                <a:solidFill>
                  <a:srgbClr val="6B7280"/>
                </a:solidFill>
                <a:latin typeface="Arial"/>
              </a:rPr>
              <a:t>Aprueba narrativa + tono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686800" y="4251960"/>
            <a:ext cx="3017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0">
                <a:solidFill>
                  <a:srgbClr val="6B7280"/>
                </a:solidFill>
                <a:latin typeface="Arial"/>
              </a:rPr>
              <a:t>_______________________  Fecha: ___________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00800" y="4754880"/>
            <a:ext cx="2286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1" i="0">
                <a:solidFill>
                  <a:srgbClr val="0F172A"/>
                </a:solidFill>
                <a:latin typeface="Georgia"/>
              </a:rPr>
              <a:t>FP&amp;A Lead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0" y="5120640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 i="0">
                <a:solidFill>
                  <a:srgbClr val="6B7280"/>
                </a:solidFill>
                <a:latin typeface="Arial"/>
              </a:rPr>
              <a:t>Confirma data + sources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0" y="4983480"/>
            <a:ext cx="3017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0" b="0" i="0">
                <a:solidFill>
                  <a:srgbClr val="6B7280"/>
                </a:solidFill>
                <a:latin typeface="Arial"/>
              </a:rPr>
              <a:t>_______________________  Fecha: ___________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800" b="0" i="0">
                <a:solidFill>
                  <a:srgbClr val="6B7280"/>
                </a:solidFill>
                <a:latin typeface="Consolas"/>
              </a:rPr>
              <a:t>cfoexponencial.com · El Equipo CFOˣ · v2.0 · Mayo 2026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515600" y="6446520"/>
            <a:ext cx="1371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Consolas"/>
              </a:rPr>
              <a:t>07 / 07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